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61" r:id="rId4"/>
    <p:sldId id="267" r:id="rId5"/>
    <p:sldId id="266" r:id="rId6"/>
    <p:sldId id="273" r:id="rId7"/>
    <p:sldId id="281" r:id="rId8"/>
    <p:sldId id="264" r:id="rId9"/>
    <p:sldId id="272" r:id="rId10"/>
    <p:sldId id="260" r:id="rId11"/>
    <p:sldId id="265" r:id="rId12"/>
    <p:sldId id="287" r:id="rId13"/>
    <p:sldId id="288" r:id="rId14"/>
    <p:sldId id="262" r:id="rId15"/>
    <p:sldId id="280" r:id="rId16"/>
    <p:sldId id="279" r:id="rId17"/>
    <p:sldId id="271" r:id="rId18"/>
    <p:sldId id="274" r:id="rId19"/>
    <p:sldId id="278" r:id="rId20"/>
    <p:sldId id="256" r:id="rId21"/>
    <p:sldId id="282" r:id="rId22"/>
    <p:sldId id="258" r:id="rId23"/>
    <p:sldId id="275" r:id="rId24"/>
    <p:sldId id="276" r:id="rId25"/>
    <p:sldId id="257" r:id="rId26"/>
    <p:sldId id="283" r:id="rId27"/>
    <p:sldId id="259" r:id="rId28"/>
    <p:sldId id="269" r:id="rId29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453-227E-4460-B82D-B3C2A77A633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E98-F595-40A0-92FF-6F05AD0D9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453-227E-4460-B82D-B3C2A77A633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E98-F595-40A0-92FF-6F05AD0D9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453-227E-4460-B82D-B3C2A77A633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E98-F595-40A0-92FF-6F05AD0D9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453-227E-4460-B82D-B3C2A77A633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E98-F595-40A0-92FF-6F05AD0D9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2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453-227E-4460-B82D-B3C2A77A633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E98-F595-40A0-92FF-6F05AD0D9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3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453-227E-4460-B82D-B3C2A77A633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E98-F595-40A0-92FF-6F05AD0D9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2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453-227E-4460-B82D-B3C2A77A633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E98-F595-40A0-92FF-6F05AD0D9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453-227E-4460-B82D-B3C2A77A633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E98-F595-40A0-92FF-6F05AD0D9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1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453-227E-4460-B82D-B3C2A77A633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E98-F595-40A0-92FF-6F05AD0D9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0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453-227E-4460-B82D-B3C2A77A633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E98-F595-40A0-92FF-6F05AD0D9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7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5453-227E-4460-B82D-B3C2A77A633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E98-F595-40A0-92FF-6F05AD0D9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2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5453-227E-4460-B82D-B3C2A77A633E}" type="datetimeFigureOut">
              <a:rPr lang="en-US" smtClean="0"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39E98-F595-40A0-92FF-6F05AD0D9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144" y="457200"/>
            <a:ext cx="7574125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Highlights of the 2011 MACHI </a:t>
            </a:r>
            <a:r>
              <a:rPr lang="en-US" sz="2800" b="1" dirty="0"/>
              <a:t>Bi-directional </a:t>
            </a:r>
            <a:r>
              <a:rPr lang="en-US" sz="2800" b="1" dirty="0" smtClean="0"/>
              <a:t>Grant</a:t>
            </a:r>
          </a:p>
          <a:p>
            <a:pPr algn="ctr"/>
            <a:r>
              <a:rPr lang="en-US" b="1" dirty="0" smtClean="0"/>
              <a:t>(a grant to fund cultural preservation and interchange in the Maya World)  </a:t>
            </a:r>
            <a:r>
              <a:rPr lang="en-US" sz="2800" b="1" dirty="0"/>
              <a:t> </a:t>
            </a:r>
            <a:endParaRPr lang="en-US" sz="2800" dirty="0"/>
          </a:p>
          <a:p>
            <a:pPr algn="ctr"/>
            <a:r>
              <a:rPr lang="en-US" sz="2800" b="1" dirty="0"/>
              <a:t> </a:t>
            </a:r>
            <a:endParaRPr lang="en-US" sz="2800" dirty="0"/>
          </a:p>
          <a:p>
            <a:pPr algn="ctr"/>
            <a:r>
              <a:rPr lang="en-US" b="1" dirty="0"/>
              <a:t> </a:t>
            </a:r>
            <a:r>
              <a:rPr lang="en-US" b="1" dirty="0" smtClean="0"/>
              <a:t>Grant title:</a:t>
            </a:r>
            <a:endParaRPr lang="en-US" dirty="0"/>
          </a:p>
          <a:p>
            <a:pPr algn="ctr"/>
            <a:r>
              <a:rPr lang="en-US" dirty="0"/>
              <a:t>“Strengthening identification between ancient ruins and</a:t>
            </a:r>
          </a:p>
          <a:p>
            <a:pPr algn="ctr"/>
            <a:r>
              <a:rPr lang="en-US" dirty="0"/>
              <a:t>the communities of </a:t>
            </a:r>
            <a:r>
              <a:rPr lang="en-US" dirty="0" err="1"/>
              <a:t>Ucí</a:t>
            </a:r>
            <a:r>
              <a:rPr lang="en-US" dirty="0"/>
              <a:t>, </a:t>
            </a:r>
            <a:r>
              <a:rPr lang="en-US" dirty="0" err="1"/>
              <a:t>Kancabal</a:t>
            </a:r>
            <a:r>
              <a:rPr lang="en-US" dirty="0"/>
              <a:t>, and their diaspora</a:t>
            </a:r>
            <a:r>
              <a:rPr lang="en-US" dirty="0" smtClean="0"/>
              <a:t>”</a:t>
            </a:r>
            <a:endParaRPr lang="en-US" dirty="0"/>
          </a:p>
          <a:p>
            <a:pPr algn="ctr"/>
            <a:r>
              <a:rPr lang="en-US" b="1" dirty="0"/>
              <a:t> </a:t>
            </a:r>
            <a:endParaRPr lang="en-US" dirty="0"/>
          </a:p>
          <a:p>
            <a:pPr algn="ctr"/>
            <a:r>
              <a:rPr lang="en-US" b="1" dirty="0"/>
              <a:t> </a:t>
            </a:r>
            <a:r>
              <a:rPr lang="en-US" b="1" dirty="0" smtClean="0"/>
              <a:t>Grantee:</a:t>
            </a:r>
            <a:endParaRPr lang="en-US" dirty="0"/>
          </a:p>
          <a:p>
            <a:pPr algn="ctr"/>
            <a:r>
              <a:rPr lang="en-US" dirty="0"/>
              <a:t>Scott R. </a:t>
            </a:r>
            <a:r>
              <a:rPr lang="en-US" dirty="0" err="1" smtClean="0"/>
              <a:t>Hutson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Grant Coordinator:</a:t>
            </a:r>
            <a:endParaRPr lang="en-US" b="1" dirty="0"/>
          </a:p>
          <a:p>
            <a:pPr algn="ctr"/>
            <a:r>
              <a:rPr lang="es-MX" dirty="0" err="1" smtClean="0"/>
              <a:t>Galvin</a:t>
            </a:r>
            <a:r>
              <a:rPr lang="es-MX" dirty="0" smtClean="0"/>
              <a:t> </a:t>
            </a:r>
            <a:r>
              <a:rPr lang="es-MX" dirty="0"/>
              <a:t>Maciel Can Herrera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3886200"/>
            <a:ext cx="222885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319397"/>
            <a:ext cx="3013179" cy="2538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21208"/>
            <a:ext cx="7970807" cy="6336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5715000"/>
            <a:ext cx="426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6 edition of </a:t>
            </a:r>
            <a:r>
              <a:rPr lang="en-US" i="1" dirty="0"/>
              <a:t>¡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Esto</a:t>
            </a:r>
            <a:r>
              <a:rPr lang="en-US" i="1" dirty="0" smtClean="0"/>
              <a:t>!</a:t>
            </a:r>
          </a:p>
          <a:p>
            <a:pPr algn="ctr"/>
            <a:r>
              <a:rPr lang="en-US" dirty="0" smtClean="0"/>
              <a:t>(Yucatan daily newspaper)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Cultural interchange with shaman, village of </a:t>
            </a:r>
            <a:r>
              <a:rPr lang="en-US" sz="2400" dirty="0" err="1" smtClean="0"/>
              <a:t>Kancabal</a:t>
            </a:r>
            <a:r>
              <a:rPr lang="en-US" sz="2400" dirty="0" smtClean="0"/>
              <a:t>, June 4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71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575" y="584200"/>
            <a:ext cx="7058025" cy="627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Cultural interchange with shaman, village of </a:t>
            </a:r>
            <a:r>
              <a:rPr lang="en-US" sz="2400" dirty="0" err="1" smtClean="0"/>
              <a:t>Kancabal</a:t>
            </a:r>
            <a:r>
              <a:rPr lang="en-US" sz="2400" dirty="0" smtClean="0"/>
              <a:t>, June 4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6 edition of</a:t>
            </a:r>
          </a:p>
          <a:p>
            <a:pPr algn="ctr"/>
            <a:r>
              <a:rPr lang="en-US" i="1" dirty="0" smtClean="0"/>
              <a:t>La </a:t>
            </a:r>
            <a:r>
              <a:rPr lang="en-US" i="1" dirty="0" err="1" smtClean="0"/>
              <a:t>Voz</a:t>
            </a:r>
            <a:r>
              <a:rPr lang="en-US" i="1" dirty="0" smtClean="0"/>
              <a:t> de </a:t>
            </a:r>
            <a:r>
              <a:rPr lang="en-US" i="1" dirty="0" err="1" smtClean="0"/>
              <a:t>Motul</a:t>
            </a:r>
            <a:endParaRPr lang="en-US" i="1" dirty="0" smtClean="0"/>
          </a:p>
          <a:p>
            <a:pPr algn="ctr"/>
            <a:r>
              <a:rPr lang="en-US" dirty="0" smtClean="0"/>
              <a:t>(weekly magazine)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32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3727"/>
            <a:ext cx="9144000" cy="6071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552" y="0"/>
            <a:ext cx="8718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Photo from the Cha </a:t>
            </a:r>
            <a:r>
              <a:rPr lang="en-US" sz="2400" dirty="0" err="1" smtClean="0"/>
              <a:t>Chaak</a:t>
            </a:r>
            <a:r>
              <a:rPr lang="en-US" sz="2400" dirty="0" smtClean="0"/>
              <a:t> ceremony, June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</a:t>
            </a:r>
          </a:p>
          <a:p>
            <a:pPr algn="ctr"/>
            <a:r>
              <a:rPr lang="en-US" dirty="0" smtClean="0"/>
              <a:t>In the Cha </a:t>
            </a:r>
            <a:r>
              <a:rPr lang="en-US" dirty="0" err="1" smtClean="0"/>
              <a:t>chaak</a:t>
            </a:r>
            <a:r>
              <a:rPr lang="en-US" dirty="0" smtClean="0"/>
              <a:t>, shamans ask Christian and traditional deities for rain and a good harvest.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69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2320"/>
            <a:ext cx="9144000" cy="6075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University of Kentucky undergrad Jacob Welch helping prepare </a:t>
            </a:r>
            <a:r>
              <a:rPr lang="en-US" sz="1600" dirty="0" err="1" smtClean="0"/>
              <a:t>utam</a:t>
            </a:r>
            <a:r>
              <a:rPr lang="en-US" sz="1600" dirty="0" smtClean="0"/>
              <a:t> (a thick pudding made</a:t>
            </a:r>
          </a:p>
          <a:p>
            <a:pPr algn="ctr"/>
            <a:r>
              <a:rPr lang="en-US" sz="1600" dirty="0" smtClean="0"/>
              <a:t>of corn, chili and calabash seed) at the cha </a:t>
            </a:r>
            <a:r>
              <a:rPr lang="en-US" sz="1600" dirty="0" err="1" smtClean="0"/>
              <a:t>chaak</a:t>
            </a:r>
            <a:r>
              <a:rPr lang="en-US" sz="1600" dirty="0" smtClean="0"/>
              <a:t> ceremony (grant coordinator Galvin in yellow at right)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02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7315"/>
            <a:ext cx="9144000" cy="5650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382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10 edition of </a:t>
            </a:r>
            <a:r>
              <a:rPr lang="en-US" i="1" dirty="0"/>
              <a:t>¡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Esto</a:t>
            </a:r>
            <a:r>
              <a:rPr lang="en-US" i="1" dirty="0" smtClean="0"/>
              <a:t>! </a:t>
            </a:r>
            <a:r>
              <a:rPr lang="en-US" dirty="0" smtClean="0"/>
              <a:t>(Yucatan daily newspaper)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5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Education about beekeeping, June 8th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01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67590"/>
            <a:ext cx="8520545" cy="6390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0519" y="98258"/>
            <a:ext cx="492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 and professionals get ready to tend bees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13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0"/>
            <a:ext cx="8153400" cy="6115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2422" y="288818"/>
            <a:ext cx="458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Mariano </a:t>
            </a:r>
            <a:r>
              <a:rPr lang="en-US" dirty="0" err="1" smtClean="0"/>
              <a:t>Cetz</a:t>
            </a:r>
            <a:r>
              <a:rPr lang="en-US" dirty="0" smtClean="0"/>
              <a:t> Noh, of </a:t>
            </a:r>
            <a:r>
              <a:rPr lang="en-US" dirty="0" err="1" smtClean="0"/>
              <a:t>Uc</a:t>
            </a:r>
            <a:r>
              <a:rPr lang="en-US" dirty="0" err="1"/>
              <a:t>í</a:t>
            </a:r>
            <a:r>
              <a:rPr lang="en-US" dirty="0" smtClean="0"/>
              <a:t>, seeks the queen bee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2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687" y="-9236"/>
            <a:ext cx="64470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76200"/>
            <a:ext cx="269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Traditional meal in</a:t>
            </a:r>
          </a:p>
          <a:p>
            <a:pPr algn="ctr"/>
            <a:r>
              <a:rPr lang="en-US" sz="2400" dirty="0" err="1" smtClean="0"/>
              <a:t>Kancabal</a:t>
            </a:r>
            <a:r>
              <a:rPr lang="en-US" sz="2400" dirty="0" smtClean="0"/>
              <a:t>, June 11th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" y="1143000"/>
            <a:ext cx="2694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June 13 edition of </a:t>
            </a:r>
            <a:r>
              <a:rPr lang="en-US" sz="1600" i="1" dirty="0"/>
              <a:t>¡</a:t>
            </a:r>
            <a:r>
              <a:rPr lang="en-US" sz="1600" i="1" dirty="0" err="1" smtClean="0"/>
              <a:t>Por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Esto</a:t>
            </a:r>
            <a:r>
              <a:rPr lang="en-US" sz="1600" i="1" dirty="0" smtClean="0"/>
              <a:t>!</a:t>
            </a:r>
          </a:p>
          <a:p>
            <a:pPr algn="ctr"/>
            <a:r>
              <a:rPr lang="en-US" sz="1600" dirty="0" smtClean="0"/>
              <a:t>(Yucatan daily newspaper)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60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020" y="0"/>
            <a:ext cx="40309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76200"/>
            <a:ext cx="5113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Education about local herbal medicines, June 15th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01258" y="1159164"/>
            <a:ext cx="289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June 18 edition of </a:t>
            </a:r>
            <a:r>
              <a:rPr lang="en-US" i="1" dirty="0"/>
              <a:t>¡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Esto</a:t>
            </a:r>
            <a:r>
              <a:rPr lang="en-US" i="1" dirty="0" smtClean="0"/>
              <a:t>!</a:t>
            </a:r>
          </a:p>
          <a:p>
            <a:pPr algn="r"/>
            <a:r>
              <a:rPr lang="en-US" dirty="0" smtClean="0"/>
              <a:t>(Yucatan daily newspaper)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122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57400"/>
            <a:ext cx="4572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914400"/>
            <a:ext cx="44577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2825" y="152400"/>
            <a:ext cx="4719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Hierbatera</a:t>
            </a:r>
            <a:r>
              <a:rPr lang="en-US" dirty="0" smtClean="0"/>
              <a:t> Do</a:t>
            </a:r>
            <a:r>
              <a:rPr lang="en-US" dirty="0"/>
              <a:t>ñ</a:t>
            </a:r>
            <a:r>
              <a:rPr lang="en-US" dirty="0" smtClean="0"/>
              <a:t>a </a:t>
            </a:r>
            <a:r>
              <a:rPr lang="en-US" dirty="0" err="1" smtClean="0"/>
              <a:t>Gregoria</a:t>
            </a:r>
            <a:r>
              <a:rPr lang="en-US" dirty="0" smtClean="0"/>
              <a:t> Can </a:t>
            </a:r>
            <a:r>
              <a:rPr lang="en-US" dirty="0" err="1" smtClean="0"/>
              <a:t>Cetz</a:t>
            </a:r>
            <a:r>
              <a:rPr lang="en-US" dirty="0" smtClean="0"/>
              <a:t>, of </a:t>
            </a:r>
            <a:r>
              <a:rPr lang="en-US" dirty="0" err="1" smtClean="0"/>
              <a:t>Kancabal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explaining the medicinal uses of local plants.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334869"/>
            <a:ext cx="4539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</a:t>
            </a:r>
            <a:r>
              <a:rPr lang="en-US" dirty="0"/>
              <a:t>ñ</a:t>
            </a:r>
            <a:r>
              <a:rPr lang="en-US" dirty="0" smtClean="0"/>
              <a:t>a </a:t>
            </a:r>
            <a:r>
              <a:rPr lang="en-US" dirty="0" err="1" smtClean="0"/>
              <a:t>Gregoria</a:t>
            </a:r>
            <a:r>
              <a:rPr lang="en-US" dirty="0" smtClean="0"/>
              <a:t> applies crushed </a:t>
            </a:r>
            <a:r>
              <a:rPr lang="en-US" dirty="0" err="1" smtClean="0"/>
              <a:t>cacaltun</a:t>
            </a:r>
            <a:r>
              <a:rPr lang="en-US" dirty="0" smtClean="0"/>
              <a:t> leaves</a:t>
            </a:r>
          </a:p>
          <a:p>
            <a:pPr algn="ctr"/>
            <a:r>
              <a:rPr lang="en-US" dirty="0" smtClean="0"/>
              <a:t>to River </a:t>
            </a:r>
            <a:r>
              <a:rPr lang="en-US" dirty="0" err="1" smtClean="0"/>
              <a:t>Hutson</a:t>
            </a:r>
            <a:r>
              <a:rPr lang="en-US" dirty="0" smtClean="0"/>
              <a:t> to treat a skin rash.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25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9200"/>
            <a:ext cx="9144000" cy="5629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The MACHI grant funded cultural preservation and interchange initiatives that accompanied an archaeological research project (funded by other institutions) that took place in Yucatan, Mexico.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9906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86" y="1144250"/>
            <a:ext cx="9133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What follows is a scrapbook of newspaper articles and photos that document the initiatives of the Bi-directional grant (and, occasionally, the archaeological research).</a:t>
            </a:r>
          </a:p>
          <a:p>
            <a:pPr algn="ctr"/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5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1003"/>
            <a:ext cx="9144000" cy="5504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7492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15 edition of </a:t>
            </a:r>
            <a:r>
              <a:rPr lang="en-US" i="1" dirty="0"/>
              <a:t>¡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Esto</a:t>
            </a:r>
            <a:r>
              <a:rPr lang="en-US" i="1" dirty="0" smtClean="0"/>
              <a:t>! </a:t>
            </a:r>
            <a:r>
              <a:rPr lang="en-US" dirty="0" smtClean="0"/>
              <a:t>(Yucatan daily newspaper)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648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Tour of </a:t>
            </a:r>
            <a:r>
              <a:rPr lang="en-US" sz="2400" dirty="0" err="1" smtClean="0"/>
              <a:t>Ak</a:t>
            </a:r>
            <a:r>
              <a:rPr lang="en-US" sz="2400" dirty="0" err="1"/>
              <a:t>é</a:t>
            </a:r>
            <a:r>
              <a:rPr lang="en-US" sz="2400" dirty="0" smtClean="0"/>
              <a:t> with </a:t>
            </a:r>
            <a:r>
              <a:rPr lang="en-US" sz="2400" dirty="0" err="1" smtClean="0"/>
              <a:t>campesinos</a:t>
            </a:r>
            <a:r>
              <a:rPr lang="en-US" sz="2400" dirty="0" smtClean="0"/>
              <a:t> from </a:t>
            </a:r>
            <a:r>
              <a:rPr lang="en-US" sz="2400" dirty="0" err="1" smtClean="0"/>
              <a:t>Uc</a:t>
            </a:r>
            <a:r>
              <a:rPr lang="en-US" sz="2400" dirty="0" err="1"/>
              <a:t>í</a:t>
            </a:r>
            <a:r>
              <a:rPr lang="en-US" sz="2400" dirty="0" smtClean="0"/>
              <a:t> and </a:t>
            </a:r>
            <a:r>
              <a:rPr lang="en-US" sz="2400" dirty="0" err="1" smtClean="0"/>
              <a:t>Kancabal</a:t>
            </a:r>
            <a:r>
              <a:rPr lang="en-US" sz="2400" dirty="0" smtClean="0"/>
              <a:t>, June 12th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364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14350"/>
            <a:ext cx="8458200" cy="6343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340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Archaeologist Miguel Covarrubias discusses </a:t>
            </a:r>
            <a:r>
              <a:rPr lang="en-US" sz="2400" dirty="0" err="1" smtClean="0"/>
              <a:t>Aké</a:t>
            </a:r>
            <a:r>
              <a:rPr lang="en-US" sz="2400" dirty="0" smtClean="0"/>
              <a:t> with </a:t>
            </a:r>
            <a:r>
              <a:rPr lang="en-US" sz="2400" dirty="0" err="1" smtClean="0"/>
              <a:t>campesinos</a:t>
            </a:r>
            <a:r>
              <a:rPr lang="en-US" sz="2400" dirty="0" smtClean="0"/>
              <a:t> from </a:t>
            </a:r>
            <a:r>
              <a:rPr lang="en-US" sz="2400" dirty="0" err="1" smtClean="0"/>
              <a:t>Uc</a:t>
            </a:r>
            <a:r>
              <a:rPr lang="en-US" sz="2400" dirty="0" err="1"/>
              <a:t>í</a:t>
            </a:r>
            <a:r>
              <a:rPr lang="en-US" sz="2400" dirty="0" smtClean="0"/>
              <a:t> and </a:t>
            </a:r>
            <a:r>
              <a:rPr lang="en-US" sz="2400" dirty="0" err="1" smtClean="0"/>
              <a:t>Kancabal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73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4168"/>
            <a:ext cx="9144000" cy="5513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7688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25 edition of </a:t>
            </a:r>
            <a:r>
              <a:rPr lang="en-US" i="1" dirty="0"/>
              <a:t>¡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Esto</a:t>
            </a:r>
            <a:r>
              <a:rPr lang="en-US" i="1" dirty="0" smtClean="0"/>
              <a:t>! </a:t>
            </a:r>
            <a:r>
              <a:rPr lang="en-US" dirty="0" smtClean="0"/>
              <a:t>(Yucatan daily newspaper)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4135"/>
            <a:ext cx="915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Education about traditional hunting methods, June 23rd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714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57200"/>
            <a:ext cx="85344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3934"/>
            <a:ext cx="840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Villagers of </a:t>
            </a:r>
            <a:r>
              <a:rPr lang="en-US" dirty="0" err="1" smtClean="0"/>
              <a:t>Ucí</a:t>
            </a:r>
            <a:r>
              <a:rPr lang="en-US" dirty="0" smtClean="0"/>
              <a:t> and </a:t>
            </a:r>
            <a:r>
              <a:rPr lang="en-US" dirty="0" err="1" smtClean="0"/>
              <a:t>Kancabal</a:t>
            </a:r>
            <a:r>
              <a:rPr lang="en-US" dirty="0" smtClean="0"/>
              <a:t> getting off the two rented buses at </a:t>
            </a:r>
            <a:r>
              <a:rPr lang="en-US" dirty="0" err="1" smtClean="0"/>
              <a:t>Chich</a:t>
            </a:r>
            <a:r>
              <a:rPr lang="en-US" dirty="0" err="1"/>
              <a:t>é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Itzá</a:t>
            </a:r>
            <a:r>
              <a:rPr lang="en-US" dirty="0" smtClean="0"/>
              <a:t>, June 26th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853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38150"/>
            <a:ext cx="85344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3934"/>
            <a:ext cx="773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of the 107 villagers who came to </a:t>
            </a:r>
            <a:r>
              <a:rPr lang="en-US" dirty="0" err="1" smtClean="0"/>
              <a:t>Chich</a:t>
            </a:r>
            <a:r>
              <a:rPr lang="en-US" dirty="0" err="1"/>
              <a:t>é</a:t>
            </a:r>
            <a:r>
              <a:rPr lang="en-US" dirty="0" err="1" smtClean="0"/>
              <a:t>n</a:t>
            </a:r>
            <a:r>
              <a:rPr lang="en-US" dirty="0" smtClean="0"/>
              <a:t>, resting at the </a:t>
            </a:r>
            <a:r>
              <a:rPr lang="en-US" dirty="0" err="1" smtClean="0"/>
              <a:t>Cenote</a:t>
            </a:r>
            <a:r>
              <a:rPr lang="en-US" dirty="0" smtClean="0"/>
              <a:t> of Sacrifice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04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86316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29 edition of </a:t>
            </a:r>
            <a:r>
              <a:rPr lang="en-US" i="1" dirty="0"/>
              <a:t>¡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Esto</a:t>
            </a:r>
            <a:r>
              <a:rPr lang="en-US" i="1" dirty="0" smtClean="0"/>
              <a:t>! </a:t>
            </a:r>
            <a:r>
              <a:rPr lang="en-US" dirty="0" smtClean="0"/>
              <a:t>(Yucatan daily newspaper)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5648"/>
            <a:ext cx="9144000" cy="3346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46486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July 26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</a:t>
            </a:r>
            <a:r>
              <a:rPr lang="en-US" sz="2200" dirty="0"/>
              <a:t>p</a:t>
            </a:r>
            <a:r>
              <a:rPr lang="en-US" sz="2200" dirty="0" smtClean="0"/>
              <a:t>resentation to the </a:t>
            </a:r>
            <a:r>
              <a:rPr lang="en-US" sz="2200" dirty="0" err="1" smtClean="0"/>
              <a:t>Motul</a:t>
            </a:r>
            <a:r>
              <a:rPr lang="en-US" sz="2200" dirty="0" smtClean="0"/>
              <a:t> Rotary Club, (club #7167, district 4200)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805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3331"/>
            <a:ext cx="6248400" cy="447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6636"/>
            <a:ext cx="2514600" cy="2531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290060"/>
            <a:ext cx="3048000" cy="2567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376" y="-76200"/>
            <a:ext cx="6269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Example of an incised </a:t>
            </a:r>
            <a:r>
              <a:rPr lang="en-US" sz="2200" i="1" dirty="0" err="1"/>
              <a:t>l</a:t>
            </a:r>
            <a:r>
              <a:rPr lang="en-US" sz="2200" i="1" dirty="0" err="1" smtClean="0"/>
              <a:t>ek</a:t>
            </a:r>
            <a:r>
              <a:rPr lang="en-US" sz="2200" dirty="0" smtClean="0"/>
              <a:t> (calabash), made by Gabriel</a:t>
            </a:r>
            <a:br>
              <a:rPr lang="en-US" sz="2200" dirty="0" smtClean="0"/>
            </a:br>
            <a:r>
              <a:rPr lang="en-US" sz="2200" dirty="0" smtClean="0"/>
              <a:t>Chi </a:t>
            </a:r>
            <a:r>
              <a:rPr lang="en-US" sz="2200" dirty="0" err="1" smtClean="0"/>
              <a:t>Dzib</a:t>
            </a:r>
            <a:r>
              <a:rPr lang="en-US" sz="2200" dirty="0" smtClean="0"/>
              <a:t>, commemorating an </a:t>
            </a:r>
            <a:r>
              <a:rPr lang="en-US" sz="2200" dirty="0" err="1" smtClean="0"/>
              <a:t>intercambio</a:t>
            </a:r>
            <a:r>
              <a:rPr lang="en-US" sz="2200" dirty="0" smtClean="0"/>
              <a:t> event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486400"/>
            <a:ext cx="1726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Marciano </a:t>
            </a:r>
            <a:r>
              <a:rPr lang="en-US" sz="1400" dirty="0" err="1" smtClean="0"/>
              <a:t>Cetz</a:t>
            </a:r>
            <a:r>
              <a:rPr lang="en-US" sz="1400" dirty="0" smtClean="0"/>
              <a:t> Noh</a:t>
            </a:r>
          </a:p>
          <a:p>
            <a:r>
              <a:rPr lang="en-US" sz="1400" dirty="0" smtClean="0"/>
              <a:t>showing the </a:t>
            </a:r>
            <a:r>
              <a:rPr lang="en-US" sz="1400" dirty="0" err="1" smtClean="0"/>
              <a:t>lek</a:t>
            </a:r>
            <a:endParaRPr lang="en-US" sz="1400" dirty="0"/>
          </a:p>
          <a:p>
            <a:r>
              <a:rPr lang="en-US" sz="1400" dirty="0" smtClean="0"/>
              <a:t>given</a:t>
            </a:r>
            <a:r>
              <a:rPr lang="en-US" sz="1400" dirty="0"/>
              <a:t> </a:t>
            </a:r>
            <a:r>
              <a:rPr lang="en-US" sz="1400" dirty="0" smtClean="0"/>
              <a:t>to him after his</a:t>
            </a:r>
          </a:p>
          <a:p>
            <a:r>
              <a:rPr lang="en-US" sz="1400" dirty="0" smtClean="0"/>
              <a:t>beekeeping demo.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177431" y="5486400"/>
            <a:ext cx="1823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At the end of the </a:t>
            </a:r>
            <a:r>
              <a:rPr lang="en-US" sz="1400" dirty="0" err="1" smtClean="0"/>
              <a:t>Aké</a:t>
            </a:r>
            <a:endParaRPr lang="en-US" sz="1400" dirty="0" smtClean="0"/>
          </a:p>
          <a:p>
            <a:pPr algn="r"/>
            <a:r>
              <a:rPr lang="en-US" sz="1400" dirty="0" smtClean="0"/>
              <a:t>visit, Artist Gabriel</a:t>
            </a:r>
          </a:p>
          <a:p>
            <a:pPr algn="r"/>
            <a:r>
              <a:rPr lang="en-US" sz="1400" dirty="0" smtClean="0"/>
              <a:t>Chi</a:t>
            </a:r>
            <a:r>
              <a:rPr lang="en-US" sz="1400" dirty="0"/>
              <a:t> </a:t>
            </a:r>
            <a:r>
              <a:rPr lang="en-US" sz="1400" dirty="0" err="1" smtClean="0"/>
              <a:t>Dzib</a:t>
            </a:r>
            <a:r>
              <a:rPr lang="en-US" sz="1400" dirty="0" smtClean="0"/>
              <a:t> presents </a:t>
            </a:r>
            <a:r>
              <a:rPr lang="en-US" sz="1400" dirty="0" err="1" smtClean="0"/>
              <a:t>lek</a:t>
            </a:r>
            <a:endParaRPr lang="en-US" sz="1400" dirty="0"/>
          </a:p>
          <a:p>
            <a:pPr algn="r"/>
            <a:r>
              <a:rPr lang="en-US" sz="1400" dirty="0" smtClean="0"/>
              <a:t>to Miguel Covarrubias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088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3920"/>
            <a:ext cx="9144000" cy="5897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5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Closing ceremony at the </a:t>
            </a:r>
            <a:r>
              <a:rPr lang="en-US" sz="2400" dirty="0" err="1" smtClean="0"/>
              <a:t>Motul</a:t>
            </a:r>
            <a:r>
              <a:rPr lang="en-US" sz="2400" dirty="0" smtClean="0"/>
              <a:t> </a:t>
            </a:r>
            <a:r>
              <a:rPr lang="en-US" sz="2400" dirty="0" err="1" smtClean="0"/>
              <a:t>ejido</a:t>
            </a:r>
            <a:r>
              <a:rPr lang="en-US" sz="2400" dirty="0" smtClean="0"/>
              <a:t> building, July 27th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29 edition of </a:t>
            </a:r>
            <a:r>
              <a:rPr lang="en-US" i="1" dirty="0"/>
              <a:t>¡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Esto</a:t>
            </a:r>
            <a:r>
              <a:rPr lang="en-US" i="1" dirty="0" smtClean="0"/>
              <a:t>! </a:t>
            </a:r>
            <a:r>
              <a:rPr lang="en-US" dirty="0" smtClean="0"/>
              <a:t>(Yucatan daily newspaper)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714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299" y="1661989"/>
            <a:ext cx="4343400" cy="5119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5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Closing ceremony at the </a:t>
            </a:r>
            <a:r>
              <a:rPr lang="en-US" sz="2400" dirty="0" err="1" smtClean="0"/>
              <a:t>Motul</a:t>
            </a:r>
            <a:r>
              <a:rPr lang="en-US" sz="2400" dirty="0" smtClean="0"/>
              <a:t> </a:t>
            </a:r>
            <a:r>
              <a:rPr lang="en-US" sz="2400" dirty="0" err="1" smtClean="0"/>
              <a:t>ejido</a:t>
            </a:r>
            <a:r>
              <a:rPr lang="en-US" sz="2400" dirty="0" smtClean="0"/>
              <a:t> building, July 27th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914399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29 edition of </a:t>
            </a:r>
            <a:r>
              <a:rPr lang="en-US" i="1" dirty="0"/>
              <a:t>¡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Esto</a:t>
            </a:r>
            <a:r>
              <a:rPr lang="en-US" i="1" dirty="0" smtClean="0"/>
              <a:t>! </a:t>
            </a:r>
            <a:r>
              <a:rPr lang="en-US" dirty="0" smtClean="0"/>
              <a:t>(Yucatan daily newspaper)</a:t>
            </a:r>
          </a:p>
          <a:p>
            <a:pPr algn="ctr"/>
            <a:r>
              <a:rPr lang="en-US" sz="1500" dirty="0" smtClean="0"/>
              <a:t>Pictured, left to right: Gabriel </a:t>
            </a:r>
            <a:r>
              <a:rPr lang="en-US" sz="1500" smtClean="0"/>
              <a:t>Adri</a:t>
            </a:r>
            <a:r>
              <a:rPr lang="en-US" sz="1600" smtClean="0"/>
              <a:t>á</a:t>
            </a:r>
            <a:r>
              <a:rPr lang="en-US" sz="1500" smtClean="0"/>
              <a:t>n</a:t>
            </a:r>
            <a:r>
              <a:rPr lang="en-US" sz="1500" dirty="0" smtClean="0"/>
              <a:t> Chi </a:t>
            </a:r>
            <a:r>
              <a:rPr lang="en-US" sz="1500" dirty="0" err="1" smtClean="0"/>
              <a:t>Dzib</a:t>
            </a:r>
            <a:r>
              <a:rPr lang="en-US" sz="1500" dirty="0" smtClean="0"/>
              <a:t> (artist who commemorated each event with an incised calabash), Scott </a:t>
            </a:r>
            <a:r>
              <a:rPr lang="en-US" sz="1500" dirty="0" err="1" smtClean="0"/>
              <a:t>Hutson</a:t>
            </a:r>
            <a:r>
              <a:rPr lang="en-US" sz="1500" dirty="0" smtClean="0"/>
              <a:t> (project director), Galvin </a:t>
            </a:r>
            <a:r>
              <a:rPr lang="en-US" sz="1500" dirty="0" err="1" smtClean="0"/>
              <a:t>Masiel</a:t>
            </a:r>
            <a:r>
              <a:rPr lang="en-US" sz="1500" dirty="0" smtClean="0"/>
              <a:t> Can Herrera (Bi-directional Knowledge Exchange Coordinator)</a:t>
            </a:r>
            <a:endParaRPr 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79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9576"/>
            <a:ext cx="9144000" cy="5678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38200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June 1st edition of </a:t>
            </a:r>
            <a:r>
              <a:rPr lang="en-US" sz="1600" i="1" dirty="0"/>
              <a:t>¡</a:t>
            </a:r>
            <a:r>
              <a:rPr lang="en-US" sz="1600" i="1" dirty="0" err="1" smtClean="0"/>
              <a:t>Por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Esto</a:t>
            </a:r>
            <a:r>
              <a:rPr lang="en-US" sz="1600" i="1" dirty="0" smtClean="0"/>
              <a:t>! </a:t>
            </a:r>
            <a:r>
              <a:rPr lang="en-US" sz="1600" dirty="0" smtClean="0"/>
              <a:t>(Yucatan daily newspaper), showing Federal congressman Felipe </a:t>
            </a:r>
            <a:r>
              <a:rPr lang="en-US" sz="1600" dirty="0" err="1" smtClean="0"/>
              <a:t>Cervera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8759"/>
            <a:ext cx="9143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Inauguration of project, </a:t>
            </a:r>
            <a:r>
              <a:rPr lang="en-US" sz="2800" dirty="0" err="1" smtClean="0"/>
              <a:t>Motul</a:t>
            </a:r>
            <a:r>
              <a:rPr lang="en-US" sz="2800" dirty="0" smtClean="0"/>
              <a:t>, May 30</a:t>
            </a:r>
            <a:r>
              <a:rPr lang="en-US" sz="2800" baseline="30000" dirty="0" smtClean="0"/>
              <a:t>th</a:t>
            </a:r>
          </a:p>
          <a:p>
            <a:pPr algn="ctr"/>
            <a:r>
              <a:rPr lang="en-US" dirty="0" err="1" smtClean="0"/>
              <a:t>Motul</a:t>
            </a:r>
            <a:r>
              <a:rPr lang="en-US" dirty="0" smtClean="0"/>
              <a:t> is the capital of the municipality to which </a:t>
            </a:r>
            <a:r>
              <a:rPr lang="en-US" dirty="0" err="1" smtClean="0"/>
              <a:t>Uci</a:t>
            </a:r>
            <a:r>
              <a:rPr lang="en-US" dirty="0" smtClean="0"/>
              <a:t> and </a:t>
            </a:r>
            <a:r>
              <a:rPr lang="en-US" dirty="0" err="1" smtClean="0"/>
              <a:t>Kancabal</a:t>
            </a:r>
            <a:r>
              <a:rPr lang="en-US" dirty="0" smtClean="0"/>
              <a:t> pertain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0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8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1 edition of</a:t>
            </a:r>
          </a:p>
          <a:p>
            <a:pPr algn="ctr"/>
            <a:r>
              <a:rPr lang="en-US" i="1" dirty="0" smtClean="0"/>
              <a:t>La </a:t>
            </a:r>
            <a:r>
              <a:rPr lang="en-US" i="1" dirty="0" err="1" smtClean="0"/>
              <a:t>Voz</a:t>
            </a:r>
            <a:r>
              <a:rPr lang="en-US" i="1" dirty="0" smtClean="0"/>
              <a:t> de </a:t>
            </a:r>
            <a:r>
              <a:rPr lang="en-US" i="1" dirty="0" err="1" smtClean="0"/>
              <a:t>Motul</a:t>
            </a:r>
            <a:endParaRPr lang="en-US" i="1" dirty="0" smtClean="0"/>
          </a:p>
          <a:p>
            <a:pPr algn="ctr"/>
            <a:r>
              <a:rPr lang="en-US" dirty="0" smtClean="0"/>
              <a:t>(weekly magazine),</a:t>
            </a:r>
          </a:p>
          <a:p>
            <a:pPr algn="ctr"/>
            <a:r>
              <a:rPr lang="en-US" dirty="0" smtClean="0"/>
              <a:t>showing Juan Itza</a:t>
            </a:r>
          </a:p>
          <a:p>
            <a:pPr algn="ctr"/>
            <a:r>
              <a:rPr lang="en-US" dirty="0" err="1" smtClean="0"/>
              <a:t>Balam</a:t>
            </a:r>
            <a:r>
              <a:rPr lang="en-US" dirty="0" smtClean="0"/>
              <a:t>, local head of the National </a:t>
            </a:r>
            <a:r>
              <a:rPr lang="en-US" dirty="0" err="1"/>
              <a:t>C</a:t>
            </a:r>
            <a:r>
              <a:rPr lang="en-US" dirty="0" err="1" smtClean="0"/>
              <a:t>ommision</a:t>
            </a:r>
            <a:r>
              <a:rPr lang="en-US" dirty="0" smtClean="0"/>
              <a:t> of </a:t>
            </a:r>
            <a:r>
              <a:rPr lang="en-US" dirty="0" err="1" smtClean="0"/>
              <a:t>Campesinos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259" y="739856"/>
            <a:ext cx="6767741" cy="6113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75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Inauguration of project, </a:t>
            </a:r>
            <a:r>
              <a:rPr lang="en-US" sz="2800" dirty="0" err="1" smtClean="0"/>
              <a:t>Motul</a:t>
            </a:r>
            <a:r>
              <a:rPr lang="en-US" sz="2800" dirty="0" smtClean="0"/>
              <a:t>, May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part 2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38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7954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May 25 edition of</a:t>
            </a:r>
          </a:p>
          <a:p>
            <a:pPr algn="ctr"/>
            <a:r>
              <a:rPr lang="en-US" i="1" dirty="0" smtClean="0"/>
              <a:t>La </a:t>
            </a:r>
            <a:r>
              <a:rPr lang="en-US" i="1" dirty="0" err="1" smtClean="0"/>
              <a:t>Voz</a:t>
            </a:r>
            <a:r>
              <a:rPr lang="en-US" i="1" dirty="0" smtClean="0"/>
              <a:t> de </a:t>
            </a:r>
            <a:r>
              <a:rPr lang="en-US" i="1" dirty="0" err="1" smtClean="0"/>
              <a:t>Motul</a:t>
            </a:r>
            <a:endParaRPr lang="en-US" i="1" dirty="0" smtClean="0"/>
          </a:p>
          <a:p>
            <a:pPr algn="ctr"/>
            <a:r>
              <a:rPr lang="en-US" dirty="0" smtClean="0"/>
              <a:t>(weekly magazine)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730656"/>
            <a:ext cx="5631873" cy="61550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35890"/>
            <a:ext cx="797378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A magazine article that introduces the MACHI project and</a:t>
            </a:r>
          </a:p>
          <a:p>
            <a:r>
              <a:rPr lang="en-US" sz="2600" dirty="0" smtClean="0"/>
              <a:t>archaeological project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99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36034"/>
            <a:ext cx="8610600" cy="6321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Education about traditional farming, June 1st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42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-6927"/>
            <a:ext cx="6629400" cy="497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" y="2948709"/>
            <a:ext cx="4572000" cy="3901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126" y="685800"/>
            <a:ext cx="2046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Don Jacinto Herrera</a:t>
            </a:r>
          </a:p>
          <a:p>
            <a:pPr algn="r"/>
            <a:r>
              <a:rPr lang="en-US" dirty="0" smtClean="0"/>
              <a:t>explains traditional</a:t>
            </a:r>
          </a:p>
          <a:p>
            <a:pPr algn="r"/>
            <a:r>
              <a:rPr lang="en-US" dirty="0" err="1" smtClean="0"/>
              <a:t>milpa</a:t>
            </a:r>
            <a:r>
              <a:rPr lang="en-US" dirty="0" smtClean="0"/>
              <a:t> farming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257800"/>
            <a:ext cx="32750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</a:t>
            </a:r>
            <a:r>
              <a:rPr lang="en-US" dirty="0"/>
              <a:t>ñ</a:t>
            </a:r>
            <a:r>
              <a:rPr lang="en-US" dirty="0" smtClean="0"/>
              <a:t>a </a:t>
            </a:r>
            <a:r>
              <a:rPr lang="en-US" dirty="0" err="1" smtClean="0"/>
              <a:t>Cristanda</a:t>
            </a:r>
            <a:r>
              <a:rPr lang="en-US" dirty="0" smtClean="0"/>
              <a:t> de Herrera</a:t>
            </a:r>
          </a:p>
          <a:p>
            <a:r>
              <a:rPr lang="en-US" dirty="0" smtClean="0"/>
              <a:t>serves corn on the cob, tamales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atole</a:t>
            </a:r>
            <a:r>
              <a:rPr lang="en-US" dirty="0" smtClean="0"/>
              <a:t> made from corn grown</a:t>
            </a:r>
          </a:p>
          <a:p>
            <a:r>
              <a:rPr lang="en-US" dirty="0" smtClean="0"/>
              <a:t>by Don Jacinto. UK grad student</a:t>
            </a:r>
          </a:p>
          <a:p>
            <a:r>
              <a:rPr lang="en-US" dirty="0" smtClean="0"/>
              <a:t>Carrie Todd receives the food.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44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657" y="526979"/>
            <a:ext cx="5795962" cy="6351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09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15 edition of</a:t>
            </a:r>
          </a:p>
          <a:p>
            <a:pPr algn="ctr"/>
            <a:r>
              <a:rPr lang="en-US" i="1" dirty="0" smtClean="0"/>
              <a:t>La </a:t>
            </a:r>
            <a:r>
              <a:rPr lang="en-US" i="1" dirty="0" err="1" smtClean="0"/>
              <a:t>Voz</a:t>
            </a:r>
            <a:r>
              <a:rPr lang="en-US" i="1" dirty="0" smtClean="0"/>
              <a:t> de </a:t>
            </a:r>
            <a:r>
              <a:rPr lang="en-US" i="1" dirty="0" err="1" smtClean="0"/>
              <a:t>Motul</a:t>
            </a:r>
            <a:endParaRPr lang="en-US" i="1" dirty="0" smtClean="0"/>
          </a:p>
          <a:p>
            <a:pPr algn="ctr"/>
            <a:r>
              <a:rPr lang="en-US" dirty="0" smtClean="0"/>
              <a:t>(weekly magazine)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Education about traditional farming, June 1st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08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9982"/>
            <a:ext cx="9144000" cy="518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9906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3rd edition of </a:t>
            </a:r>
            <a:r>
              <a:rPr lang="en-US" i="1" dirty="0"/>
              <a:t>¡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Esto</a:t>
            </a:r>
            <a:r>
              <a:rPr lang="en-US" i="1" dirty="0" smtClean="0"/>
              <a:t>! </a:t>
            </a:r>
            <a:r>
              <a:rPr lang="en-US" dirty="0" smtClean="0"/>
              <a:t>(Yucatan daily newspaper),</a:t>
            </a:r>
          </a:p>
          <a:p>
            <a:pPr algn="ctr"/>
            <a:r>
              <a:rPr lang="en-US" dirty="0" smtClean="0"/>
              <a:t>picturing UK undergrad Millie Westmont at left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915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Introduction to the archaeology project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40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01dcaf7f-9c4a-439b-970a-17043d5d7a9b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2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733</Words>
  <Application>Microsoft Office PowerPoint</Application>
  <PresentationFormat>On-screen Show (4:3)</PresentationFormat>
  <Paragraphs>95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R Hutson</dc:creator>
  <cp:lastModifiedBy>Crooks, Deborah L</cp:lastModifiedBy>
  <cp:revision>23</cp:revision>
  <dcterms:created xsi:type="dcterms:W3CDTF">2011-08-02T16:59:48Z</dcterms:created>
  <dcterms:modified xsi:type="dcterms:W3CDTF">2011-09-18T12:36:41Z</dcterms:modified>
</cp:coreProperties>
</file>